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Romantic Period</a:t>
            </a:r>
            <a:endParaRPr lang="en-US" dirty="0"/>
          </a:p>
        </p:txBody>
      </p:sp>
      <p:sp>
        <p:nvSpPr>
          <p:cNvPr id="3" name="Subtitle 2"/>
          <p:cNvSpPr>
            <a:spLocks noGrp="1"/>
          </p:cNvSpPr>
          <p:nvPr>
            <p:ph type="subTitle" idx="1"/>
          </p:nvPr>
        </p:nvSpPr>
        <p:spPr/>
        <p:txBody>
          <a:bodyPr/>
          <a:lstStyle/>
          <a:p>
            <a:pPr algn="ctr"/>
            <a:r>
              <a:rPr lang="en-US" dirty="0" smtClean="0"/>
              <a:t>1800-1832</a:t>
            </a:r>
            <a:endParaRPr lang="en-US" dirty="0"/>
          </a:p>
        </p:txBody>
      </p:sp>
    </p:spTree>
    <p:extLst>
      <p:ext uri="{BB962C8B-B14F-4D97-AF65-F5344CB8AC3E}">
        <p14:creationId xmlns:p14="http://schemas.microsoft.com/office/powerpoint/2010/main" val="855503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Romantics</a:t>
            </a:r>
            <a:endParaRPr lang="en-US" dirty="0"/>
          </a:p>
        </p:txBody>
      </p:sp>
      <p:sp>
        <p:nvSpPr>
          <p:cNvPr id="3" name="Content Placeholder 2"/>
          <p:cNvSpPr>
            <a:spLocks noGrp="1"/>
          </p:cNvSpPr>
          <p:nvPr>
            <p:ph idx="1"/>
          </p:nvPr>
        </p:nvSpPr>
        <p:spPr>
          <a:xfrm>
            <a:off x="677334" y="1751527"/>
            <a:ext cx="9664401" cy="4701959"/>
          </a:xfrm>
        </p:spPr>
        <p:txBody>
          <a:bodyPr>
            <a:normAutofit/>
          </a:bodyPr>
          <a:lstStyle/>
          <a:p>
            <a:r>
              <a:rPr lang="en-US" sz="2400" dirty="0" smtClean="0"/>
              <a:t>Sought meaning through imagination, not reason</a:t>
            </a:r>
          </a:p>
          <a:p>
            <a:r>
              <a:rPr lang="en-US" sz="2400" dirty="0" smtClean="0"/>
              <a:t>The romance genre allowed writers to explore new, more psychological and mysterious aspects of human experience.</a:t>
            </a:r>
          </a:p>
          <a:p>
            <a:r>
              <a:rPr lang="en-US" sz="2400" dirty="0" smtClean="0"/>
              <a:t>“Romantic”:</a:t>
            </a:r>
          </a:p>
          <a:p>
            <a:pPr lvl="1"/>
            <a:r>
              <a:rPr lang="en-US" sz="2400" dirty="0" smtClean="0"/>
              <a:t>A child’s sense of wonder – youth and innocence</a:t>
            </a:r>
          </a:p>
          <a:p>
            <a:pPr lvl="1"/>
            <a:r>
              <a:rPr lang="en-US" sz="2400" dirty="0" smtClean="0"/>
              <a:t>Social idealism – people question tradition and authority in order to create a better society</a:t>
            </a:r>
          </a:p>
          <a:p>
            <a:pPr lvl="1"/>
            <a:r>
              <a:rPr lang="en-US" sz="2400" dirty="0" smtClean="0"/>
              <a:t>Adaptation to change – acceptance of change</a:t>
            </a:r>
            <a:endParaRPr lang="en-US" sz="2400" dirty="0"/>
          </a:p>
        </p:txBody>
      </p:sp>
    </p:spTree>
    <p:extLst>
      <p:ext uri="{BB962C8B-B14F-4D97-AF65-F5344CB8AC3E}">
        <p14:creationId xmlns:p14="http://schemas.microsoft.com/office/powerpoint/2010/main" val="3087130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Lure of the Gothic</a:t>
            </a:r>
            <a:endParaRPr lang="en-US" dirty="0"/>
          </a:p>
        </p:txBody>
      </p:sp>
      <p:sp>
        <p:nvSpPr>
          <p:cNvPr id="3" name="Content Placeholder 2"/>
          <p:cNvSpPr>
            <a:spLocks noGrp="1"/>
          </p:cNvSpPr>
          <p:nvPr>
            <p:ph idx="1"/>
          </p:nvPr>
        </p:nvSpPr>
        <p:spPr>
          <a:xfrm>
            <a:off x="677334" y="2160589"/>
            <a:ext cx="2980266" cy="3880773"/>
          </a:xfrm>
        </p:spPr>
        <p:txBody>
          <a:bodyPr>
            <a:normAutofit/>
          </a:bodyPr>
          <a:lstStyle/>
          <a:p>
            <a:r>
              <a:rPr lang="en-US" sz="2400" dirty="0" smtClean="0"/>
              <a:t>The first Gothic novel was written by Horace Walpole. His intention was to scare people.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985" y="1635617"/>
            <a:ext cx="7969696" cy="5123376"/>
          </a:xfrm>
          <a:prstGeom prst="rect">
            <a:avLst/>
          </a:prstGeom>
        </p:spPr>
      </p:pic>
    </p:spTree>
    <p:extLst>
      <p:ext uri="{BB962C8B-B14F-4D97-AF65-F5344CB8AC3E}">
        <p14:creationId xmlns:p14="http://schemas.microsoft.com/office/powerpoint/2010/main" val="259988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Romantic Poets</a:t>
            </a:r>
            <a:endParaRPr lang="en-US" dirty="0"/>
          </a:p>
        </p:txBody>
      </p:sp>
      <p:sp>
        <p:nvSpPr>
          <p:cNvPr id="3" name="Content Placeholder 2"/>
          <p:cNvSpPr>
            <a:spLocks noGrp="1"/>
          </p:cNvSpPr>
          <p:nvPr>
            <p:ph idx="1"/>
          </p:nvPr>
        </p:nvSpPr>
        <p:spPr>
          <a:xfrm>
            <a:off x="677334" y="1352283"/>
            <a:ext cx="8596668" cy="4689080"/>
          </a:xfrm>
        </p:spPr>
        <p:txBody>
          <a:bodyPr>
            <a:normAutofit/>
          </a:bodyPr>
          <a:lstStyle/>
          <a:p>
            <a:r>
              <a:rPr lang="en-US" sz="2400" dirty="0" smtClean="0"/>
              <a:t>“Poetry is the spontaneous overflow of powerful feelings.” – William Wordsworth</a:t>
            </a:r>
          </a:p>
          <a:p>
            <a:r>
              <a:rPr lang="en-US" sz="2400" dirty="0" smtClean="0"/>
              <a:t>Romantic poets believed there was a permanent and interactive bond between the human mind and nature.</a:t>
            </a:r>
          </a:p>
          <a:p>
            <a:r>
              <a:rPr lang="en-US" sz="2400" dirty="0" smtClean="0"/>
              <a:t>“Mind Poets” sought a deeper understanding of the bond between human beings and the world of the senses.</a:t>
            </a:r>
          </a:p>
          <a:p>
            <a:r>
              <a:rPr lang="en-US" sz="2400" dirty="0" smtClean="0"/>
              <a:t>The Romantics believed the imagination was superior to human reasoning.</a:t>
            </a:r>
            <a:r>
              <a:rPr lang="en-US" sz="2400" dirty="0"/>
              <a:t> </a:t>
            </a:r>
            <a:r>
              <a:rPr lang="en-US" sz="2400" dirty="0" smtClean="0"/>
              <a:t> They also thought that imagination moved the mind to imitate the Maker of creation. For this reason, they believed that the poet was someone human beings and society could not do without.</a:t>
            </a:r>
          </a:p>
        </p:txBody>
      </p:sp>
    </p:spTree>
    <p:extLst>
      <p:ext uri="{BB962C8B-B14F-4D97-AF65-F5344CB8AC3E}">
        <p14:creationId xmlns:p14="http://schemas.microsoft.com/office/powerpoint/2010/main" val="2574286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019680" cy="1320800"/>
          </a:xfrm>
        </p:spPr>
        <p:txBody>
          <a:bodyPr/>
          <a:lstStyle/>
          <a:p>
            <a:pPr algn="ctr"/>
            <a:r>
              <a:rPr lang="en-US" dirty="0" smtClean="0"/>
              <a:t>Major themes of the Romantic Period:</a:t>
            </a:r>
            <a:endParaRPr lang="en-US" dirty="0"/>
          </a:p>
        </p:txBody>
      </p:sp>
      <p:sp>
        <p:nvSpPr>
          <p:cNvPr id="3" name="Content Placeholder 2"/>
          <p:cNvSpPr>
            <a:spLocks noGrp="1"/>
          </p:cNvSpPr>
          <p:nvPr>
            <p:ph idx="1"/>
          </p:nvPr>
        </p:nvSpPr>
        <p:spPr/>
        <p:txBody>
          <a:bodyPr/>
          <a:lstStyle/>
          <a:p>
            <a:r>
              <a:rPr lang="en-US" sz="2800" dirty="0" smtClean="0"/>
              <a:t>The natural</a:t>
            </a:r>
          </a:p>
          <a:p>
            <a:r>
              <a:rPr lang="en-US" sz="2800" dirty="0" smtClean="0"/>
              <a:t>The fantastic</a:t>
            </a:r>
          </a:p>
          <a:p>
            <a:r>
              <a:rPr lang="en-US" sz="2800" dirty="0" smtClean="0"/>
              <a:t>Truth</a:t>
            </a:r>
          </a:p>
          <a:p>
            <a:r>
              <a:rPr lang="en-US" sz="2800" dirty="0" smtClean="0"/>
              <a:t>Beauty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744" y="440706"/>
            <a:ext cx="4612515" cy="6071576"/>
          </a:xfrm>
          <a:prstGeom prst="rect">
            <a:avLst/>
          </a:prstGeom>
        </p:spPr>
      </p:pic>
    </p:spTree>
    <p:extLst>
      <p:ext uri="{BB962C8B-B14F-4D97-AF65-F5344CB8AC3E}">
        <p14:creationId xmlns:p14="http://schemas.microsoft.com/office/powerpoint/2010/main" val="272007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William Blake</a:t>
            </a:r>
            <a:endParaRPr lang="en-US" dirty="0"/>
          </a:p>
        </p:txBody>
      </p:sp>
      <p:sp>
        <p:nvSpPr>
          <p:cNvPr id="3" name="Content Placeholder 2"/>
          <p:cNvSpPr>
            <a:spLocks noGrp="1"/>
          </p:cNvSpPr>
          <p:nvPr>
            <p:ph idx="1"/>
          </p:nvPr>
        </p:nvSpPr>
        <p:spPr>
          <a:xfrm>
            <a:off x="677334" y="1326525"/>
            <a:ext cx="5981043" cy="4714838"/>
          </a:xfrm>
        </p:spPr>
        <p:txBody>
          <a:bodyPr>
            <a:normAutofit lnSpcReduction="10000"/>
          </a:bodyPr>
          <a:lstStyle/>
          <a:p>
            <a:r>
              <a:rPr lang="en-US" sz="2800" dirty="0" smtClean="0"/>
              <a:t>Considered insane by contemporaries</a:t>
            </a:r>
          </a:p>
          <a:p>
            <a:r>
              <a:rPr lang="en-US" sz="2800" dirty="0" smtClean="0"/>
              <a:t>Combined literary and </a:t>
            </a:r>
            <a:r>
              <a:rPr lang="en-US" sz="2800" smtClean="0"/>
              <a:t>visual art </a:t>
            </a:r>
            <a:r>
              <a:rPr lang="en-US" sz="2800" dirty="0" smtClean="0"/>
              <a:t>in poems</a:t>
            </a:r>
          </a:p>
          <a:p>
            <a:r>
              <a:rPr lang="en-US" sz="2800" dirty="0" smtClean="0"/>
              <a:t>Created “illuminated printing” method</a:t>
            </a:r>
          </a:p>
          <a:p>
            <a:r>
              <a:rPr lang="en-US" sz="2800" dirty="0" smtClean="0"/>
              <a:t>Criticized the dehumanization of child laborers</a:t>
            </a:r>
          </a:p>
          <a:p>
            <a:r>
              <a:rPr lang="en-US" sz="2800" dirty="0" smtClean="0"/>
              <a:t>Denounced scientific theories of his time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66" y="1145146"/>
            <a:ext cx="5230969" cy="5230969"/>
          </a:xfrm>
          <a:prstGeom prst="rect">
            <a:avLst/>
          </a:prstGeom>
        </p:spPr>
      </p:pic>
    </p:spTree>
    <p:extLst>
      <p:ext uri="{BB962C8B-B14F-4D97-AF65-F5344CB8AC3E}">
        <p14:creationId xmlns:p14="http://schemas.microsoft.com/office/powerpoint/2010/main" val="56485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2"/>
            <a:ext cx="8596668" cy="1724338"/>
          </a:xfrm>
        </p:spPr>
        <p:txBody>
          <a:bodyPr/>
          <a:lstStyle/>
          <a:p>
            <a:pPr algn="ctr"/>
            <a:r>
              <a:rPr lang="en-US" dirty="0" smtClean="0"/>
              <a:t>Robert Burns</a:t>
            </a:r>
            <a:endParaRPr lang="en-US" dirty="0"/>
          </a:p>
        </p:txBody>
      </p:sp>
      <p:sp>
        <p:nvSpPr>
          <p:cNvPr id="3" name="Content Placeholder 2"/>
          <p:cNvSpPr>
            <a:spLocks noGrp="1"/>
          </p:cNvSpPr>
          <p:nvPr>
            <p:ph idx="1"/>
          </p:nvPr>
        </p:nvSpPr>
        <p:spPr>
          <a:xfrm>
            <a:off x="283335" y="927279"/>
            <a:ext cx="6825803" cy="5782614"/>
          </a:xfrm>
        </p:spPr>
        <p:txBody>
          <a:bodyPr>
            <a:noAutofit/>
          </a:bodyPr>
          <a:lstStyle/>
          <a:p>
            <a:r>
              <a:rPr lang="en-US" sz="2400" dirty="0" smtClean="0"/>
              <a:t>Scottish</a:t>
            </a:r>
          </a:p>
          <a:p>
            <a:r>
              <a:rPr lang="en-US" sz="2400" dirty="0" smtClean="0"/>
              <a:t>Songwriter, poet, farmer</a:t>
            </a:r>
          </a:p>
          <a:p>
            <a:r>
              <a:rPr lang="en-US" sz="2400" dirty="0" smtClean="0"/>
              <a:t>Scots deprived of civil liberties: no firearms, no native dress, no bagpipes</a:t>
            </a:r>
          </a:p>
          <a:p>
            <a:r>
              <a:rPr lang="en-US" sz="2400" dirty="0" smtClean="0"/>
              <a:t>“Protector” of Scottish language and folklore</a:t>
            </a:r>
          </a:p>
          <a:p>
            <a:r>
              <a:rPr lang="en-US" sz="2400" dirty="0" smtClean="0"/>
              <a:t>Poems show respect for animals, nature, love, and simple pleasures</a:t>
            </a:r>
          </a:p>
          <a:p>
            <a:r>
              <a:rPr lang="en-US" sz="2400" dirty="0" smtClean="0"/>
              <a:t>Wrote in a lowland Scots dialect</a:t>
            </a:r>
          </a:p>
          <a:p>
            <a:r>
              <a:rPr lang="en-US" sz="2400" b="1" u="sng" dirty="0" smtClean="0"/>
              <a:t>Sight (eye) Rhyme </a:t>
            </a:r>
            <a:r>
              <a:rPr lang="en-US" sz="2400" b="1" dirty="0" smtClean="0"/>
              <a:t>– </a:t>
            </a:r>
            <a:r>
              <a:rPr lang="en-US" sz="2400" dirty="0" smtClean="0"/>
              <a:t>occurs when the appearance of the rhyming units match, but the sounds do not; for example, “love” and “prove” look like they should rhyme, but do not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138" y="1231360"/>
            <a:ext cx="4843393" cy="4952848"/>
          </a:xfrm>
          <a:prstGeom prst="rect">
            <a:avLst/>
          </a:prstGeom>
        </p:spPr>
      </p:pic>
    </p:spTree>
    <p:extLst>
      <p:ext uri="{BB962C8B-B14F-4D97-AF65-F5344CB8AC3E}">
        <p14:creationId xmlns:p14="http://schemas.microsoft.com/office/powerpoint/2010/main" val="307254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William Wordsworth</a:t>
            </a:r>
            <a:endParaRPr lang="en-US" dirty="0"/>
          </a:p>
        </p:txBody>
      </p:sp>
      <p:sp>
        <p:nvSpPr>
          <p:cNvPr id="3" name="Content Placeholder 2"/>
          <p:cNvSpPr>
            <a:spLocks noGrp="1"/>
          </p:cNvSpPr>
          <p:nvPr>
            <p:ph idx="1"/>
          </p:nvPr>
        </p:nvSpPr>
        <p:spPr>
          <a:xfrm>
            <a:off x="677334" y="2160589"/>
            <a:ext cx="5633314" cy="3880773"/>
          </a:xfrm>
        </p:spPr>
        <p:txBody>
          <a:bodyPr>
            <a:normAutofit/>
          </a:bodyPr>
          <a:lstStyle/>
          <a:p>
            <a:r>
              <a:rPr lang="en-US" sz="2400" dirty="0" smtClean="0"/>
              <a:t>Insisted that poetry should express deep feelings about everyday experiences</a:t>
            </a:r>
          </a:p>
          <a:p>
            <a:r>
              <a:rPr lang="en-US" sz="2400" dirty="0" smtClean="0"/>
              <a:t>Criticized “gaudiness and inane phraseology” of poetry that was in fashion</a:t>
            </a:r>
          </a:p>
          <a:p>
            <a:r>
              <a:rPr lang="en-US" sz="2400" b="1" u="sng" dirty="0" smtClean="0"/>
              <a:t>Enjambment – </a:t>
            </a:r>
            <a:r>
              <a:rPr lang="en-US" sz="2400" dirty="0" smtClean="0"/>
              <a:t>the continuation of a sentence in a poem from one line to the next</a:t>
            </a:r>
            <a:endParaRPr lang="en-US" sz="24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145" y="183028"/>
            <a:ext cx="4137538" cy="6377752"/>
          </a:xfrm>
          <a:prstGeom prst="rect">
            <a:avLst/>
          </a:prstGeom>
        </p:spPr>
      </p:pic>
    </p:spTree>
    <p:extLst>
      <p:ext uri="{BB962C8B-B14F-4D97-AF65-F5344CB8AC3E}">
        <p14:creationId xmlns:p14="http://schemas.microsoft.com/office/powerpoint/2010/main" val="164945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439" y="1446727"/>
            <a:ext cx="3327996" cy="1320800"/>
          </a:xfrm>
        </p:spPr>
        <p:txBody>
          <a:bodyPr/>
          <a:lstStyle/>
          <a:p>
            <a:pPr algn="ctr"/>
            <a:r>
              <a:rPr lang="en-US" dirty="0" smtClean="0"/>
              <a:t>Lord Byron; George Gordon</a:t>
            </a:r>
            <a:endParaRPr lang="en-US" dirty="0"/>
          </a:p>
        </p:txBody>
      </p:sp>
      <p:sp>
        <p:nvSpPr>
          <p:cNvPr id="3" name="Content Placeholder 2"/>
          <p:cNvSpPr>
            <a:spLocks noGrp="1"/>
          </p:cNvSpPr>
          <p:nvPr>
            <p:ph idx="1"/>
          </p:nvPr>
        </p:nvSpPr>
        <p:spPr>
          <a:xfrm>
            <a:off x="3010087" y="2977227"/>
            <a:ext cx="4422700" cy="3880773"/>
          </a:xfrm>
        </p:spPr>
        <p:txBody>
          <a:bodyPr>
            <a:normAutofit/>
          </a:bodyPr>
          <a:lstStyle/>
          <a:p>
            <a:r>
              <a:rPr lang="en-US" sz="2400" dirty="0" smtClean="0"/>
              <a:t>“Mad, bad, and dangerous to know”</a:t>
            </a:r>
          </a:p>
          <a:p>
            <a:r>
              <a:rPr lang="en-US" sz="2400" dirty="0" smtClean="0"/>
              <a:t>Aristocrat, poet, member of Parliament</a:t>
            </a:r>
          </a:p>
          <a:p>
            <a:r>
              <a:rPr lang="en-US" sz="2400" dirty="0" smtClean="0"/>
              <a:t>Influenced art, fashion, and literature</a:t>
            </a:r>
          </a:p>
          <a:p>
            <a:r>
              <a:rPr lang="en-US" sz="2400" dirty="0" smtClean="0"/>
              <a:t>National hero in Greece</a:t>
            </a:r>
          </a:p>
          <a:p>
            <a:r>
              <a:rPr lang="en-US" sz="2400" dirty="0" smtClean="0"/>
              <a:t>Died at 36 from fever</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787" y="0"/>
            <a:ext cx="4759213" cy="47592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6"/>
            <a:ext cx="3010087" cy="3677348"/>
          </a:xfrm>
          <a:prstGeom prst="rect">
            <a:avLst/>
          </a:prstGeom>
        </p:spPr>
      </p:pic>
    </p:spTree>
    <p:extLst>
      <p:ext uri="{BB962C8B-B14F-4D97-AF65-F5344CB8AC3E}">
        <p14:creationId xmlns:p14="http://schemas.microsoft.com/office/powerpoint/2010/main" val="3905949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Percy Bysshe Shelley</a:t>
            </a:r>
            <a:endParaRPr lang="en-US" dirty="0"/>
          </a:p>
        </p:txBody>
      </p:sp>
      <p:sp>
        <p:nvSpPr>
          <p:cNvPr id="3" name="Content Placeholder 2"/>
          <p:cNvSpPr>
            <a:spLocks noGrp="1"/>
          </p:cNvSpPr>
          <p:nvPr>
            <p:ph idx="1"/>
          </p:nvPr>
        </p:nvSpPr>
        <p:spPr>
          <a:xfrm>
            <a:off x="677334" y="1429555"/>
            <a:ext cx="6071196" cy="4611807"/>
          </a:xfrm>
        </p:spPr>
        <p:txBody>
          <a:bodyPr>
            <a:noAutofit/>
          </a:bodyPr>
          <a:lstStyle/>
          <a:p>
            <a:r>
              <a:rPr lang="en-US" sz="2400" dirty="0" smtClean="0"/>
              <a:t>“Mad Shelley”</a:t>
            </a:r>
          </a:p>
          <a:p>
            <a:r>
              <a:rPr lang="en-US" sz="2400" dirty="0" smtClean="0"/>
              <a:t>Wrote gothic poems, melodramatic romances, and political literature</a:t>
            </a:r>
          </a:p>
          <a:p>
            <a:r>
              <a:rPr lang="en-US" sz="2400" dirty="0" smtClean="0"/>
              <a:t>Moved to Ireland shortly after marrying, joined the movement for government reform, moved back to London, in debt, runs away with another woman, marries her, first wife drowns, moves to Italy with a new wife, loses two kids, new wife has a nervous breakdown, he drowns before his 30</a:t>
            </a:r>
            <a:r>
              <a:rPr lang="en-US" sz="2400" baseline="30000" dirty="0" smtClean="0"/>
              <a:t>th</a:t>
            </a:r>
            <a:r>
              <a:rPr lang="en-US" sz="2400" dirty="0" smtClean="0"/>
              <a:t> birthday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488" y="373487"/>
            <a:ext cx="4253516" cy="5879206"/>
          </a:xfrm>
          <a:prstGeom prst="rect">
            <a:avLst/>
          </a:prstGeom>
        </p:spPr>
      </p:pic>
    </p:spTree>
    <p:extLst>
      <p:ext uri="{BB962C8B-B14F-4D97-AF65-F5344CB8AC3E}">
        <p14:creationId xmlns:p14="http://schemas.microsoft.com/office/powerpoint/2010/main" val="2039911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341" y="310293"/>
            <a:ext cx="2761325" cy="1320800"/>
          </a:xfrm>
        </p:spPr>
        <p:txBody>
          <a:bodyPr/>
          <a:lstStyle/>
          <a:p>
            <a:pPr algn="ctr"/>
            <a:r>
              <a:rPr lang="en-US" dirty="0" smtClean="0"/>
              <a:t>John Keats</a:t>
            </a:r>
            <a:endParaRPr lang="en-US" dirty="0"/>
          </a:p>
        </p:txBody>
      </p:sp>
      <p:sp>
        <p:nvSpPr>
          <p:cNvPr id="3" name="Content Placeholder 2"/>
          <p:cNvSpPr>
            <a:spLocks noGrp="1"/>
          </p:cNvSpPr>
          <p:nvPr>
            <p:ph idx="1"/>
          </p:nvPr>
        </p:nvSpPr>
        <p:spPr>
          <a:xfrm>
            <a:off x="171199" y="1336783"/>
            <a:ext cx="6375043" cy="4353059"/>
          </a:xfrm>
        </p:spPr>
        <p:txBody>
          <a:bodyPr>
            <a:normAutofit/>
          </a:bodyPr>
          <a:lstStyle/>
          <a:p>
            <a:r>
              <a:rPr lang="en-US" sz="2400" dirty="0" smtClean="0"/>
              <a:t>Abandoned medicine for poetry at 21</a:t>
            </a:r>
          </a:p>
          <a:p>
            <a:r>
              <a:rPr lang="en-US" sz="2400" dirty="0" smtClean="0"/>
              <a:t>Died of tuberculosis at 26</a:t>
            </a:r>
          </a:p>
          <a:p>
            <a:r>
              <a:rPr lang="en-US" sz="2400" i="1" dirty="0"/>
              <a:t>This Grave contains all that was mortal, of a YOUNG ENGLISH POET, who on his Death Bed, in the Bitterness of his heart, at the Malicious Power of his enemies, desired these words to be </a:t>
            </a:r>
            <a:r>
              <a:rPr lang="en-US" sz="2400" i="1" dirty="0" err="1"/>
              <a:t>Engraven</a:t>
            </a:r>
            <a:r>
              <a:rPr lang="en-US" sz="2400" i="1" dirty="0"/>
              <a:t> on his Tomb Stone</a:t>
            </a:r>
            <a:endParaRPr lang="en-US" sz="2400" dirty="0" smtClean="0"/>
          </a:p>
          <a:p>
            <a:r>
              <a:rPr lang="en-US" sz="2400" smtClean="0"/>
              <a:t>“Here </a:t>
            </a:r>
            <a:r>
              <a:rPr lang="en-US" sz="2400" dirty="0" smtClean="0"/>
              <a:t>lies one whose name was writ in water.”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542" y="3271233"/>
            <a:ext cx="2799880" cy="342054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79" r="7758"/>
          <a:stretch/>
        </p:blipFill>
        <p:spPr>
          <a:xfrm>
            <a:off x="6638322" y="103031"/>
            <a:ext cx="2685323" cy="3289121"/>
          </a:xfrm>
          <a:prstGeom prst="rect">
            <a:avLst/>
          </a:prstGeom>
        </p:spPr>
      </p:pic>
    </p:spTree>
    <p:extLst>
      <p:ext uri="{BB962C8B-B14F-4D97-AF65-F5344CB8AC3E}">
        <p14:creationId xmlns:p14="http://schemas.microsoft.com/office/powerpoint/2010/main" val="199174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of the most important works in English literature:</a:t>
            </a:r>
            <a:endParaRPr lang="en-US" dirty="0"/>
          </a:p>
        </p:txBody>
      </p:sp>
      <p:sp>
        <p:nvSpPr>
          <p:cNvPr id="3" name="Content Placeholder 2"/>
          <p:cNvSpPr>
            <a:spLocks noGrp="1"/>
          </p:cNvSpPr>
          <p:nvPr>
            <p:ph idx="1"/>
          </p:nvPr>
        </p:nvSpPr>
        <p:spPr>
          <a:xfrm>
            <a:off x="677334" y="2160589"/>
            <a:ext cx="3907545" cy="3880773"/>
          </a:xfrm>
        </p:spPr>
        <p:txBody>
          <a:bodyPr>
            <a:normAutofit/>
          </a:bodyPr>
          <a:lstStyle/>
          <a:p>
            <a:r>
              <a:rPr lang="en-US" sz="2400" dirty="0" smtClean="0"/>
              <a:t>“The Rime of the Ancient Mariner” by Samuel Taylor Coleridge</a:t>
            </a:r>
          </a:p>
          <a:p>
            <a:r>
              <a:rPr lang="en-US" sz="2400" dirty="0" smtClean="0"/>
              <a:t>“Lines Composed a Few Miles Above </a:t>
            </a:r>
            <a:r>
              <a:rPr lang="en-US" sz="2400" dirty="0" err="1" smtClean="0"/>
              <a:t>Tintern</a:t>
            </a:r>
            <a:r>
              <a:rPr lang="en-US" sz="2400" dirty="0" smtClean="0"/>
              <a:t> Abbey” by William Wordsworth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47" y="2490457"/>
            <a:ext cx="7465454" cy="4367544"/>
          </a:xfrm>
          <a:prstGeom prst="rect">
            <a:avLst/>
          </a:prstGeom>
        </p:spPr>
      </p:pic>
    </p:spTree>
    <p:extLst>
      <p:ext uri="{BB962C8B-B14F-4D97-AF65-F5344CB8AC3E}">
        <p14:creationId xmlns:p14="http://schemas.microsoft.com/office/powerpoint/2010/main" val="295900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Samuel Taylor Coleridge</a:t>
            </a:r>
            <a:endParaRPr lang="en-US" dirty="0"/>
          </a:p>
        </p:txBody>
      </p:sp>
      <p:sp>
        <p:nvSpPr>
          <p:cNvPr id="3" name="Content Placeholder 2"/>
          <p:cNvSpPr>
            <a:spLocks noGrp="1"/>
          </p:cNvSpPr>
          <p:nvPr>
            <p:ph idx="1"/>
          </p:nvPr>
        </p:nvSpPr>
        <p:spPr>
          <a:xfrm>
            <a:off x="677334" y="1481071"/>
            <a:ext cx="6624987" cy="4560292"/>
          </a:xfrm>
        </p:spPr>
        <p:txBody>
          <a:bodyPr>
            <a:normAutofit/>
          </a:bodyPr>
          <a:lstStyle/>
          <a:p>
            <a:r>
              <a:rPr lang="en-US" sz="2400" dirty="0" smtClean="0"/>
              <a:t>Became an opium addict as a child after nearly freezing to death</a:t>
            </a:r>
          </a:p>
          <a:p>
            <a:r>
              <a:rPr lang="en-US" sz="2400" dirty="0" smtClean="0"/>
              <a:t>Attempted to set up an ideal community in Pennsylvania</a:t>
            </a:r>
          </a:p>
          <a:p>
            <a:r>
              <a:rPr lang="en-US" sz="2400" dirty="0" smtClean="0"/>
              <a:t>Friends with Wordsworth</a:t>
            </a:r>
          </a:p>
          <a:p>
            <a:r>
              <a:rPr lang="en-US" sz="2400" dirty="0" smtClean="0"/>
              <a:t>Greatest literary critic of his age</a:t>
            </a:r>
          </a:p>
          <a:p>
            <a:r>
              <a:rPr lang="en-US" sz="2400" dirty="0" smtClean="0"/>
              <a:t>Prose essays and poems on religious subjects</a:t>
            </a:r>
          </a:p>
          <a:p>
            <a:r>
              <a:rPr lang="en-US" sz="2400" dirty="0" smtClean="0"/>
              <a:t>Philosopher, journalist, and literary theorist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898" y="1088044"/>
            <a:ext cx="4438382" cy="5319531"/>
          </a:xfrm>
          <a:prstGeom prst="rect">
            <a:avLst/>
          </a:prstGeom>
        </p:spPr>
      </p:pic>
    </p:spTree>
    <p:extLst>
      <p:ext uri="{BB962C8B-B14F-4D97-AF65-F5344CB8AC3E}">
        <p14:creationId xmlns:p14="http://schemas.microsoft.com/office/powerpoint/2010/main" val="355329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4633"/>
            <a:ext cx="8596668" cy="1320800"/>
          </a:xfrm>
        </p:spPr>
        <p:txBody>
          <a:bodyPr/>
          <a:lstStyle/>
          <a:p>
            <a:pPr algn="ctr"/>
            <a:r>
              <a:rPr lang="en-US" dirty="0" smtClean="0"/>
              <a:t>Vocabulary Words to Know</a:t>
            </a:r>
            <a:endParaRPr lang="en-US" dirty="0"/>
          </a:p>
        </p:txBody>
      </p:sp>
      <p:sp>
        <p:nvSpPr>
          <p:cNvPr id="3" name="Content Placeholder 2"/>
          <p:cNvSpPr>
            <a:spLocks noGrp="1"/>
          </p:cNvSpPr>
          <p:nvPr>
            <p:ph idx="1"/>
          </p:nvPr>
        </p:nvSpPr>
        <p:spPr>
          <a:xfrm>
            <a:off x="2580486" y="1243463"/>
            <a:ext cx="2395182" cy="5860464"/>
          </a:xfrm>
        </p:spPr>
        <p:txBody>
          <a:bodyPr>
            <a:normAutofit/>
          </a:bodyPr>
          <a:lstStyle/>
          <a:p>
            <a:r>
              <a:rPr lang="en-US" sz="2000" dirty="0" smtClean="0"/>
              <a:t>Aspire </a:t>
            </a:r>
          </a:p>
          <a:p>
            <a:r>
              <a:rPr lang="en-US" sz="2000" dirty="0" smtClean="0"/>
              <a:t>Immortal</a:t>
            </a:r>
          </a:p>
          <a:p>
            <a:r>
              <a:rPr lang="en-US" sz="2000" dirty="0" smtClean="0"/>
              <a:t>Sinews</a:t>
            </a:r>
          </a:p>
          <a:p>
            <a:r>
              <a:rPr lang="en-US" sz="2000" dirty="0" smtClean="0"/>
              <a:t>Sulk</a:t>
            </a:r>
          </a:p>
          <a:p>
            <a:r>
              <a:rPr lang="en-US" sz="2000" dirty="0" smtClean="0"/>
              <a:t>Symmetry</a:t>
            </a:r>
          </a:p>
          <a:p>
            <a:r>
              <a:rPr lang="en-US" sz="2000" dirty="0" smtClean="0"/>
              <a:t>Discretion</a:t>
            </a:r>
          </a:p>
          <a:p>
            <a:r>
              <a:rPr lang="en-US" sz="2000" dirty="0" smtClean="0"/>
              <a:t>Dominion</a:t>
            </a:r>
          </a:p>
          <a:p>
            <a:r>
              <a:rPr lang="en-US" sz="2000" dirty="0" smtClean="0"/>
              <a:t>Impudence</a:t>
            </a:r>
          </a:p>
          <a:p>
            <a:r>
              <a:rPr lang="en-US" sz="2000" dirty="0" smtClean="0"/>
              <a:t>Inconstantly</a:t>
            </a:r>
          </a:p>
          <a:p>
            <a:r>
              <a:rPr lang="en-US" sz="2000" dirty="0" smtClean="0"/>
              <a:t>Presumption</a:t>
            </a:r>
          </a:p>
          <a:p>
            <a:r>
              <a:rPr lang="en-US" sz="2000" dirty="0" smtClean="0"/>
              <a:t>Vintage</a:t>
            </a:r>
          </a:p>
          <a:p>
            <a:r>
              <a:rPr lang="en-US" sz="2000" dirty="0" smtClean="0"/>
              <a:t>Impulse</a:t>
            </a:r>
          </a:p>
          <a:p>
            <a:r>
              <a:rPr lang="en-US" sz="2000" dirty="0" smtClean="0"/>
              <a:t>Retort</a:t>
            </a:r>
          </a:p>
          <a:p>
            <a:endParaRPr lang="en-US" sz="2000" dirty="0" smtClean="0"/>
          </a:p>
          <a:p>
            <a:endParaRPr lang="en-US" sz="2000" dirty="0" smtClean="0"/>
          </a:p>
          <a:p>
            <a:endParaRPr lang="en-US" sz="2000" dirty="0" smtClean="0"/>
          </a:p>
        </p:txBody>
      </p:sp>
      <p:sp>
        <p:nvSpPr>
          <p:cNvPr id="4" name="TextBox 3"/>
          <p:cNvSpPr txBox="1"/>
          <p:nvPr/>
        </p:nvSpPr>
        <p:spPr>
          <a:xfrm>
            <a:off x="5203822" y="1243463"/>
            <a:ext cx="1718740" cy="1938992"/>
          </a:xfrm>
          <a:prstGeom prst="rect">
            <a:avLst/>
          </a:prstGeom>
          <a:noFill/>
        </p:spPr>
        <p:txBody>
          <a:bodyPr wrap="none" rtlCol="0">
            <a:spAutoFit/>
          </a:bodyPr>
          <a:lstStyle/>
          <a:p>
            <a:pPr marL="285750" indent="-285750">
              <a:buFont typeface="Wingdings" panose="05000000000000000000" pitchFamily="2" charset="2"/>
              <a:buChar char="Ø"/>
            </a:pPr>
            <a:r>
              <a:rPr lang="en-US" sz="2000" dirty="0" smtClean="0"/>
              <a:t>Avarice</a:t>
            </a:r>
          </a:p>
          <a:p>
            <a:pPr marL="285750" indent="-285750">
              <a:buFont typeface="Wingdings" panose="05000000000000000000" pitchFamily="2" charset="2"/>
              <a:buChar char="Ø"/>
            </a:pPr>
            <a:r>
              <a:rPr lang="en-US" sz="2000" dirty="0" smtClean="0"/>
              <a:t>Reverence</a:t>
            </a:r>
          </a:p>
          <a:p>
            <a:pPr marL="285750" indent="-285750">
              <a:buFont typeface="Wingdings" panose="05000000000000000000" pitchFamily="2" charset="2"/>
              <a:buChar char="Ø"/>
            </a:pPr>
            <a:r>
              <a:rPr lang="en-US" sz="2000" dirty="0" smtClean="0"/>
              <a:t>Incitement</a:t>
            </a:r>
          </a:p>
          <a:p>
            <a:pPr marL="285750" indent="-285750">
              <a:buFont typeface="Wingdings" panose="05000000000000000000" pitchFamily="2" charset="2"/>
              <a:buChar char="Ø"/>
            </a:pPr>
            <a:r>
              <a:rPr lang="en-US" sz="2000" dirty="0" smtClean="0"/>
              <a:t>Sordid</a:t>
            </a:r>
          </a:p>
          <a:p>
            <a:pPr marL="285750" indent="-285750">
              <a:buFont typeface="Wingdings" panose="05000000000000000000" pitchFamily="2" charset="2"/>
              <a:buChar char="Ø"/>
            </a:pPr>
            <a:r>
              <a:rPr lang="en-US" sz="2000" dirty="0" smtClean="0"/>
              <a:t>Stagnant</a:t>
            </a:r>
          </a:p>
          <a:p>
            <a:pPr marL="285750" indent="-285750">
              <a:buFont typeface="Wingdings" panose="05000000000000000000" pitchFamily="2" charset="2"/>
              <a:buChar char="Ø"/>
            </a:pPr>
            <a:r>
              <a:rPr lang="en-US" sz="2000" dirty="0" smtClean="0"/>
              <a:t>Roused</a:t>
            </a:r>
          </a:p>
        </p:txBody>
      </p:sp>
    </p:spTree>
    <p:extLst>
      <p:ext uri="{BB962C8B-B14F-4D97-AF65-F5344CB8AC3E}">
        <p14:creationId xmlns:p14="http://schemas.microsoft.com/office/powerpoint/2010/main" val="161837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5916649" cy="5765443"/>
          </a:xfrm>
        </p:spPr>
        <p:txBody>
          <a:bodyPr>
            <a:normAutofit/>
          </a:bodyPr>
          <a:lstStyle/>
          <a:p>
            <a:pPr algn="ctr"/>
            <a:r>
              <a:rPr lang="en-US" dirty="0" smtClean="0"/>
              <a:t>The Romantic Period basically began with the French Revolution in 1789 and ended with the Parliamentary reforms of 1832 which laid the political foundation for modern Britain.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0959" y="207637"/>
            <a:ext cx="4851042" cy="6167405"/>
          </a:xfrm>
        </p:spPr>
      </p:pic>
    </p:spTree>
    <p:extLst>
      <p:ext uri="{BB962C8B-B14F-4D97-AF65-F5344CB8AC3E}">
        <p14:creationId xmlns:p14="http://schemas.microsoft.com/office/powerpoint/2010/main" val="52270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Romantic Poets</a:t>
            </a:r>
            <a:endParaRPr lang="en-US" dirty="0"/>
          </a:p>
        </p:txBody>
      </p:sp>
      <p:sp>
        <p:nvSpPr>
          <p:cNvPr id="3" name="Content Placeholder 2"/>
          <p:cNvSpPr>
            <a:spLocks noGrp="1"/>
          </p:cNvSpPr>
          <p:nvPr>
            <p:ph idx="1"/>
          </p:nvPr>
        </p:nvSpPr>
        <p:spPr>
          <a:xfrm>
            <a:off x="677334" y="1365161"/>
            <a:ext cx="8596668" cy="4676201"/>
          </a:xfrm>
        </p:spPr>
        <p:txBody>
          <a:bodyPr>
            <a:normAutofit/>
          </a:bodyPr>
          <a:lstStyle/>
          <a:p>
            <a:r>
              <a:rPr lang="en-US" sz="3200" dirty="0" smtClean="0"/>
              <a:t>William Blake</a:t>
            </a:r>
          </a:p>
          <a:p>
            <a:r>
              <a:rPr lang="en-US" sz="3200" dirty="0" smtClean="0"/>
              <a:t>William Wordsworth</a:t>
            </a:r>
          </a:p>
          <a:p>
            <a:r>
              <a:rPr lang="en-US" sz="3200" dirty="0" smtClean="0"/>
              <a:t>Samuel Taylor Coleridge</a:t>
            </a:r>
          </a:p>
          <a:p>
            <a:r>
              <a:rPr lang="en-US" sz="3200" dirty="0" smtClean="0"/>
              <a:t>Percy Bysshe Shelley</a:t>
            </a:r>
          </a:p>
          <a:p>
            <a:r>
              <a:rPr lang="en-US" sz="3200" dirty="0" smtClean="0"/>
              <a:t>John Keats</a:t>
            </a:r>
          </a:p>
          <a:p>
            <a:r>
              <a:rPr lang="en-US" sz="3200" dirty="0" smtClean="0"/>
              <a:t>Lord Byron</a:t>
            </a:r>
            <a:endParaRPr lang="en-US" sz="3200" dirty="0"/>
          </a:p>
        </p:txBody>
      </p:sp>
    </p:spTree>
    <p:extLst>
      <p:ext uri="{BB962C8B-B14F-4D97-AF65-F5344CB8AC3E}">
        <p14:creationId xmlns:p14="http://schemas.microsoft.com/office/powerpoint/2010/main" val="162119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American Revolution and England</a:t>
            </a:r>
            <a:endParaRPr lang="en-US" dirty="0"/>
          </a:p>
        </p:txBody>
      </p:sp>
      <p:sp>
        <p:nvSpPr>
          <p:cNvPr id="3" name="Content Placeholder 2"/>
          <p:cNvSpPr>
            <a:spLocks noGrp="1"/>
          </p:cNvSpPr>
          <p:nvPr>
            <p:ph idx="1"/>
          </p:nvPr>
        </p:nvSpPr>
        <p:spPr>
          <a:xfrm>
            <a:off x="677334" y="2160589"/>
            <a:ext cx="5272705" cy="3880773"/>
          </a:xfrm>
        </p:spPr>
        <p:txBody>
          <a:bodyPr>
            <a:normAutofit/>
          </a:bodyPr>
          <a:lstStyle/>
          <a:p>
            <a:r>
              <a:rPr lang="en-US" sz="2800" dirty="0" smtClean="0"/>
              <a:t>The American Revolution hurt England economically. It also resulted in a loss of prestige and confidence.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39" y="2342036"/>
            <a:ext cx="6241961" cy="4515964"/>
          </a:xfrm>
          <a:prstGeom prst="rect">
            <a:avLst/>
          </a:prstGeom>
        </p:spPr>
      </p:pic>
    </p:spTree>
    <p:extLst>
      <p:ext uri="{BB962C8B-B14F-4D97-AF65-F5344CB8AC3E}">
        <p14:creationId xmlns:p14="http://schemas.microsoft.com/office/powerpoint/2010/main" val="411485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031" y="1339403"/>
            <a:ext cx="4984124" cy="4701960"/>
          </a:xfrm>
        </p:spPr>
        <p:txBody>
          <a:bodyPr>
            <a:normAutofit/>
          </a:bodyPr>
          <a:lstStyle/>
          <a:p>
            <a:r>
              <a:rPr lang="en-US" sz="3200" dirty="0" smtClean="0"/>
              <a:t>The French Revolution began with the storming of Bastille prison on July 14, 1789. English conservatives were afraid their citizens would revolt as well.</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732" y="219746"/>
            <a:ext cx="6415826" cy="6444468"/>
          </a:xfrm>
          <a:prstGeom prst="rect">
            <a:avLst/>
          </a:prstGeom>
        </p:spPr>
      </p:pic>
    </p:spTree>
    <p:extLst>
      <p:ext uri="{BB962C8B-B14F-4D97-AF65-F5344CB8AC3E}">
        <p14:creationId xmlns:p14="http://schemas.microsoft.com/office/powerpoint/2010/main" val="105587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England vs. France </a:t>
            </a:r>
            <a:br>
              <a:rPr lang="en-US" dirty="0" smtClean="0"/>
            </a:br>
            <a:r>
              <a:rPr lang="en-US" dirty="0" smtClean="0"/>
              <a:t>1793</a:t>
            </a:r>
            <a:endParaRPr lang="en-US" dirty="0"/>
          </a:p>
        </p:txBody>
      </p:sp>
      <p:sp>
        <p:nvSpPr>
          <p:cNvPr id="3" name="Content Placeholder 2"/>
          <p:cNvSpPr>
            <a:spLocks noGrp="1"/>
          </p:cNvSpPr>
          <p:nvPr>
            <p:ph idx="1"/>
          </p:nvPr>
        </p:nvSpPr>
        <p:spPr>
          <a:xfrm>
            <a:off x="677334" y="2160589"/>
            <a:ext cx="5066643" cy="3880773"/>
          </a:xfrm>
        </p:spPr>
        <p:txBody>
          <a:bodyPr>
            <a:normAutofit/>
          </a:bodyPr>
          <a:lstStyle/>
          <a:p>
            <a:r>
              <a:rPr lang="en-US" sz="2400" dirty="0" smtClean="0"/>
              <a:t>France was led by Napoleon Bonaparte, an officer in the army that declared himself emperor in 1804. He was finally defeated in Waterloo, Belgium, in 1815.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73" y="-429207"/>
            <a:ext cx="5731099" cy="5408569"/>
          </a:xfrm>
          <a:prstGeom prst="rect">
            <a:avLst/>
          </a:prstGeom>
        </p:spPr>
      </p:pic>
    </p:spTree>
    <p:extLst>
      <p:ext uri="{BB962C8B-B14F-4D97-AF65-F5344CB8AC3E}">
        <p14:creationId xmlns:p14="http://schemas.microsoft.com/office/powerpoint/2010/main" val="1418485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Industrial Revolution</a:t>
            </a:r>
            <a:endParaRPr lang="en-US" dirty="0"/>
          </a:p>
        </p:txBody>
      </p:sp>
      <p:sp>
        <p:nvSpPr>
          <p:cNvPr id="3" name="Content Placeholder 2"/>
          <p:cNvSpPr>
            <a:spLocks noGrp="1"/>
          </p:cNvSpPr>
          <p:nvPr>
            <p:ph idx="1"/>
          </p:nvPr>
        </p:nvSpPr>
        <p:spPr>
          <a:xfrm>
            <a:off x="206062" y="1558345"/>
            <a:ext cx="4314423" cy="4483018"/>
          </a:xfrm>
        </p:spPr>
        <p:txBody>
          <a:bodyPr>
            <a:normAutofit/>
          </a:bodyPr>
          <a:lstStyle/>
          <a:p>
            <a:r>
              <a:rPr lang="en-US" sz="2400" dirty="0" smtClean="0"/>
              <a:t>England was the first nation in the world to feel the effects of the Industrial Revolution. Eventually, the Industrial Revolution led to terrible living conditions in cities, individual farmers taking over communal land, and the poor migrating to cities and being forced to beg for their living.</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485" y="1465558"/>
            <a:ext cx="7533577" cy="5040648"/>
          </a:xfrm>
          <a:prstGeom prst="rect">
            <a:avLst/>
          </a:prstGeom>
        </p:spPr>
      </p:pic>
    </p:spTree>
    <p:extLst>
      <p:ext uri="{BB962C8B-B14F-4D97-AF65-F5344CB8AC3E}">
        <p14:creationId xmlns:p14="http://schemas.microsoft.com/office/powerpoint/2010/main" val="2039346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Laissez Faire</a:t>
            </a:r>
            <a:br>
              <a:rPr lang="en-US" dirty="0" smtClean="0"/>
            </a:br>
            <a:r>
              <a:rPr lang="en-US" dirty="0" smtClean="0"/>
              <a:t>“Let people do as they please”</a:t>
            </a:r>
            <a:endParaRPr lang="en-US" dirty="0"/>
          </a:p>
        </p:txBody>
      </p:sp>
      <p:sp>
        <p:nvSpPr>
          <p:cNvPr id="3" name="Content Placeholder 2"/>
          <p:cNvSpPr>
            <a:spLocks noGrp="1"/>
          </p:cNvSpPr>
          <p:nvPr>
            <p:ph idx="1"/>
          </p:nvPr>
        </p:nvSpPr>
        <p:spPr/>
        <p:txBody>
          <a:bodyPr>
            <a:normAutofit/>
          </a:bodyPr>
          <a:lstStyle/>
          <a:p>
            <a:r>
              <a:rPr lang="en-US" sz="2400" dirty="0" smtClean="0"/>
              <a:t>Under this policy, the rich grew rich and poor grew poorer.</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110" y="3119169"/>
            <a:ext cx="7898439" cy="3492188"/>
          </a:xfrm>
          <a:prstGeom prst="rect">
            <a:avLst/>
          </a:prstGeom>
        </p:spPr>
      </p:pic>
    </p:spTree>
    <p:extLst>
      <p:ext uri="{BB962C8B-B14F-4D97-AF65-F5344CB8AC3E}">
        <p14:creationId xmlns:p14="http://schemas.microsoft.com/office/powerpoint/2010/main" val="426182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23582</TotalTime>
  <Words>851</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Trebuchet MS</vt:lpstr>
      <vt:lpstr>Wingdings</vt:lpstr>
      <vt:lpstr>Wingdings 3</vt:lpstr>
      <vt:lpstr>Facet</vt:lpstr>
      <vt:lpstr>The Romantic Period</vt:lpstr>
      <vt:lpstr>Two of the most important works in English literature:</vt:lpstr>
      <vt:lpstr>The Romantic Period basically began with the French Revolution in 1789 and ended with the Parliamentary reforms of 1832 which laid the political foundation for modern Britain. </vt:lpstr>
      <vt:lpstr>The Romantic Poets</vt:lpstr>
      <vt:lpstr>The American Revolution and England</vt:lpstr>
      <vt:lpstr>PowerPoint Presentation</vt:lpstr>
      <vt:lpstr>England vs. France  1793</vt:lpstr>
      <vt:lpstr>The Industrial Revolution</vt:lpstr>
      <vt:lpstr>Laissez Faire “Let people do as they please”</vt:lpstr>
      <vt:lpstr>The Romantics</vt:lpstr>
      <vt:lpstr>The Lure of the Gothic</vt:lpstr>
      <vt:lpstr>Romantic Poets</vt:lpstr>
      <vt:lpstr>Major themes of the Romantic Period:</vt:lpstr>
      <vt:lpstr>William Blake</vt:lpstr>
      <vt:lpstr>Robert Burns</vt:lpstr>
      <vt:lpstr>William Wordsworth</vt:lpstr>
      <vt:lpstr>Lord Byron; George Gordon</vt:lpstr>
      <vt:lpstr>Percy Bysshe Shelley</vt:lpstr>
      <vt:lpstr>John Keats</vt:lpstr>
      <vt:lpstr>Samuel Taylor Coleridge</vt:lpstr>
      <vt:lpstr>Vocabulary Words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Romantic Period</dc:title>
  <dc:creator>Jessica L. Bailey</dc:creator>
  <cp:lastModifiedBy>Jessica L. Bailey</cp:lastModifiedBy>
  <cp:revision>41</cp:revision>
  <dcterms:created xsi:type="dcterms:W3CDTF">2013-10-22T22:11:00Z</dcterms:created>
  <dcterms:modified xsi:type="dcterms:W3CDTF">2017-10-23T16:12:48Z</dcterms:modified>
</cp:coreProperties>
</file>